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85" r:id="rId3"/>
    <p:sldId id="257" r:id="rId4"/>
    <p:sldId id="276" r:id="rId5"/>
    <p:sldId id="277" r:id="rId6"/>
    <p:sldId id="283" r:id="rId7"/>
    <p:sldId id="258" r:id="rId8"/>
    <p:sldId id="274" r:id="rId9"/>
    <p:sldId id="259" r:id="rId10"/>
    <p:sldId id="280" r:id="rId11"/>
    <p:sldId id="275" r:id="rId12"/>
    <p:sldId id="263" r:id="rId13"/>
    <p:sldId id="262" r:id="rId14"/>
    <p:sldId id="271" r:id="rId15"/>
    <p:sldId id="260" r:id="rId16"/>
    <p:sldId id="261" r:id="rId17"/>
    <p:sldId id="264" r:id="rId18"/>
    <p:sldId id="265" r:id="rId19"/>
    <p:sldId id="266" r:id="rId20"/>
    <p:sldId id="267" r:id="rId21"/>
    <p:sldId id="268" r:id="rId22"/>
    <p:sldId id="281" r:id="rId23"/>
    <p:sldId id="269" r:id="rId24"/>
    <p:sldId id="282" r:id="rId25"/>
    <p:sldId id="270" r:id="rId26"/>
    <p:sldId id="272" r:id="rId27"/>
    <p:sldId id="27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 varScale="1">
        <p:scale>
          <a:sx n="70" d="100"/>
          <a:sy n="70" d="100"/>
        </p:scale>
        <p:origin x="-5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48E23-9919-4808-8182-E94792460869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DC0F0-E56C-4CD6-81BA-8178F79FE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56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77955D-1C35-4890-BE47-2825C6260B58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E1A690-FD8E-462D-A3E9-C1085777BE49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241A6-CBCD-4CDD-9B32-FC9B30FF7B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E1A690-FD8E-462D-A3E9-C1085777BE49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241A6-CBCD-4CDD-9B32-FC9B30FF7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E1A690-FD8E-462D-A3E9-C1085777BE49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241A6-CBCD-4CDD-9B32-FC9B30FF7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909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E1A690-FD8E-462D-A3E9-C1085777BE49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241A6-CBCD-4CDD-9B32-FC9B30FF7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E1A690-FD8E-462D-A3E9-C1085777BE49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241A6-CBCD-4CDD-9B32-FC9B30FF7B2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E1A690-FD8E-462D-A3E9-C1085777BE49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241A6-CBCD-4CDD-9B32-FC9B30FF7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E1A690-FD8E-462D-A3E9-C1085777BE49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241A6-CBCD-4CDD-9B32-FC9B30FF7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E1A690-FD8E-462D-A3E9-C1085777BE49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241A6-CBCD-4CDD-9B32-FC9B30FF7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E1A690-FD8E-462D-A3E9-C1085777BE49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241A6-CBCD-4CDD-9B32-FC9B30FF7B2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E1A690-FD8E-462D-A3E9-C1085777BE49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241A6-CBCD-4CDD-9B32-FC9B30FF7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E1A690-FD8E-462D-A3E9-C1085777BE49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241A6-CBCD-4CDD-9B32-FC9B30FF7B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2E1A690-FD8E-462D-A3E9-C1085777BE49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74241A6-CBCD-4CDD-9B32-FC9B30FF7B2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2670" y="-152400"/>
            <a:ext cx="7841094" cy="1472184"/>
          </a:xfrm>
        </p:spPr>
        <p:txBody>
          <a:bodyPr>
            <a:noAutofit/>
          </a:bodyPr>
          <a:lstStyle/>
          <a:p>
            <a:r>
              <a:rPr lang="en-US" sz="5000" dirty="0" smtClean="0"/>
              <a:t>European </a:t>
            </a:r>
            <a:r>
              <a:rPr lang="en-US" sz="5000" dirty="0" smtClean="0"/>
              <a:t>History Overview</a:t>
            </a:r>
            <a:endParaRPr lang="en-US" sz="5000" dirty="0"/>
          </a:p>
        </p:txBody>
      </p:sp>
      <p:pic>
        <p:nvPicPr>
          <p:cNvPr id="1026" name="Picture 2" descr="http://www.travimp.com/images/maps/europ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487680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5486399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Learning Target:  How did Europe’s culture and traditions affect the development of the United States?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95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143000" y="60960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dirty="0" smtClean="0">
                <a:latin typeface="Verdana" pitchFamily="34" charset="0"/>
              </a:rPr>
              <a:t>What are some </a:t>
            </a:r>
            <a:r>
              <a:rPr lang="en-US" sz="2200" b="1" dirty="0">
                <a:latin typeface="Verdana" pitchFamily="34" charset="0"/>
              </a:rPr>
              <a:t>of the ideas that the American system borrowed from </a:t>
            </a:r>
            <a:r>
              <a:rPr lang="en-US" sz="2200" b="1" dirty="0" smtClean="0">
                <a:latin typeface="Verdana" pitchFamily="34" charset="0"/>
              </a:rPr>
              <a:t>the Roman Republic?</a:t>
            </a:r>
            <a:endParaRPr lang="en-US" sz="2200" dirty="0">
              <a:latin typeface="Verdana" pitchFamily="34" charset="0"/>
            </a:endParaRPr>
          </a:p>
        </p:txBody>
      </p:sp>
      <p:sp>
        <p:nvSpPr>
          <p:cNvPr id="5" name="Cloud 4"/>
          <p:cNvSpPr>
            <a:spLocks noChangeArrowheads="1"/>
          </p:cNvSpPr>
          <p:nvPr/>
        </p:nvSpPr>
        <p:spPr bwMode="auto">
          <a:xfrm>
            <a:off x="1676400" y="2057400"/>
            <a:ext cx="3733800" cy="1295400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2147483647 w 43200"/>
              <a:gd name="T7" fmla="*/ 2147483647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rgbClr val="FFCC99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  <a:spcAft>
                <a:spcPct val="60000"/>
              </a:spcAft>
            </a:pPr>
            <a:r>
              <a:rPr lang="en-US" dirty="0">
                <a:solidFill>
                  <a:srgbClr val="000000"/>
                </a:solidFill>
                <a:latin typeface="Verdana" pitchFamily="34" charset="0"/>
              </a:rPr>
              <a:t>Everybody is </a:t>
            </a:r>
            <a:r>
              <a:rPr lang="en-US" dirty="0">
                <a:solidFill>
                  <a:srgbClr val="0062AC"/>
                </a:solidFill>
                <a:latin typeface="Verdana" pitchFamily="34" charset="0"/>
              </a:rPr>
              <a:t>equal under the law.</a:t>
            </a:r>
          </a:p>
        </p:txBody>
      </p:sp>
      <p:sp>
        <p:nvSpPr>
          <p:cNvPr id="6" name="Cloud 5"/>
          <p:cNvSpPr>
            <a:spLocks noChangeArrowheads="1"/>
          </p:cNvSpPr>
          <p:nvPr/>
        </p:nvSpPr>
        <p:spPr bwMode="auto">
          <a:xfrm>
            <a:off x="3962400" y="3962400"/>
            <a:ext cx="4419600" cy="1676400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2147483647 w 43200"/>
              <a:gd name="T7" fmla="*/ 2147483647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rgbClr val="FFCC99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  <a:spcAft>
                <a:spcPct val="60000"/>
              </a:spcAft>
            </a:pPr>
            <a:r>
              <a:rPr lang="en-US" dirty="0">
                <a:solidFill>
                  <a:srgbClr val="000000"/>
                </a:solidFill>
                <a:latin typeface="Verdana" pitchFamily="34" charset="0"/>
              </a:rPr>
              <a:t>People accused of crimes are considered </a:t>
            </a:r>
            <a:r>
              <a:rPr lang="en-US" dirty="0">
                <a:solidFill>
                  <a:srgbClr val="0062AC"/>
                </a:solidFill>
                <a:latin typeface="Verdana" pitchFamily="34" charset="0"/>
              </a:rPr>
              <a:t>innocent until proven guilty.</a:t>
            </a:r>
          </a:p>
        </p:txBody>
      </p:sp>
    </p:spTree>
    <p:extLst>
      <p:ext uri="{BB962C8B-B14F-4D97-AF65-F5344CB8AC3E}">
        <p14:creationId xmlns:p14="http://schemas.microsoft.com/office/powerpoint/2010/main" val="56236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612" y="838200"/>
            <a:ext cx="5638800" cy="493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32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0" y="1292"/>
            <a:ext cx="9118169" cy="683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62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Rome’s Decline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900" dirty="0" smtClean="0"/>
              <a:t>Barbarian Invasions</a:t>
            </a:r>
          </a:p>
          <a:p>
            <a:pPr lvl="1"/>
            <a:r>
              <a:rPr lang="en-US" sz="3900" dirty="0" smtClean="0"/>
              <a:t>Huns</a:t>
            </a:r>
          </a:p>
          <a:p>
            <a:pPr lvl="1"/>
            <a:r>
              <a:rPr lang="en-US" sz="3900" dirty="0" smtClean="0"/>
              <a:t>Goths</a:t>
            </a:r>
          </a:p>
          <a:p>
            <a:pPr marL="402336" lvl="1" indent="0">
              <a:buNone/>
            </a:pPr>
            <a:endParaRPr lang="en-US" sz="3900" dirty="0" smtClean="0"/>
          </a:p>
          <a:p>
            <a:r>
              <a:rPr lang="en-US" sz="3900" dirty="0" smtClean="0"/>
              <a:t>Civil Wars</a:t>
            </a:r>
          </a:p>
          <a:p>
            <a:pPr marL="82296" indent="0">
              <a:buNone/>
            </a:pPr>
            <a:endParaRPr lang="en-US" sz="3900" dirty="0" smtClean="0"/>
          </a:p>
          <a:p>
            <a:r>
              <a:rPr lang="en-US" sz="3900" dirty="0" smtClean="0"/>
              <a:t>Empire becomes too large</a:t>
            </a:r>
          </a:p>
          <a:p>
            <a:pPr marL="82296" indent="0">
              <a:buNone/>
            </a:pPr>
            <a:endParaRPr lang="en-US" dirty="0"/>
          </a:p>
          <a:p>
            <a:r>
              <a:rPr lang="en-US" sz="3800" dirty="0" smtClean="0"/>
              <a:t>Leads to the Dark Ages	</a:t>
            </a:r>
            <a:r>
              <a:rPr lang="en-US" dirty="0" smtClean="0"/>
              <a:t>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Attila the Hun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3428999" cy="34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05000"/>
            <a:ext cx="2771775" cy="356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16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Closing </a:t>
            </a:r>
            <a:r>
              <a:rPr lang="en-US" sz="4800" dirty="0" smtClean="0"/>
              <a:t>Questions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dirty="0" smtClean="0"/>
              <a:t>With your neighbor……</a:t>
            </a:r>
          </a:p>
          <a:p>
            <a:pPr marL="82296" indent="0">
              <a:buNone/>
            </a:pPr>
            <a:endParaRPr lang="en-US" sz="3600" dirty="0" smtClean="0"/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Does the U.S. face any of the same problems Rome did in controlling such a large empire?</a:t>
            </a:r>
          </a:p>
          <a:p>
            <a:pPr marL="916686" lvl="1" indent="-514350">
              <a:buFont typeface="+mj-lt"/>
              <a:buAutoNum type="arabicPeriod"/>
            </a:pPr>
            <a:endParaRPr lang="en-US" dirty="0" smtClean="0"/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How did the Roman Empire help Christianity </a:t>
            </a:r>
            <a:r>
              <a:rPr lang="en-US" dirty="0" smtClean="0"/>
              <a:t>spread?</a:t>
            </a:r>
          </a:p>
          <a:p>
            <a:pPr marL="916686" lvl="1" indent="-514350">
              <a:buFont typeface="+mj-lt"/>
              <a:buAutoNum type="arabicPeriod"/>
            </a:pPr>
            <a:endParaRPr lang="en-US" dirty="0" smtClean="0"/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 smtClean="0"/>
              <a:t>kind of </a:t>
            </a:r>
            <a:r>
              <a:rPr lang="en-US" dirty="0" smtClean="0"/>
              <a:t>government </a:t>
            </a:r>
            <a:r>
              <a:rPr lang="en-US" dirty="0" smtClean="0"/>
              <a:t>do we have today?</a:t>
            </a:r>
          </a:p>
          <a:p>
            <a:pPr marL="916686" lvl="1" indent="-514350">
              <a:buFont typeface="+mj-lt"/>
              <a:buAutoNum type="arabicPeriod"/>
            </a:pPr>
            <a:endParaRPr lang="en-US" dirty="0" smtClean="0"/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Why did this form of government develop in the United States?</a:t>
            </a:r>
          </a:p>
          <a:p>
            <a:pPr marL="916686" lvl="1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183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28600"/>
            <a:ext cx="7498080" cy="1143000"/>
          </a:xfrm>
        </p:spPr>
        <p:txBody>
          <a:bodyPr/>
          <a:lstStyle/>
          <a:p>
            <a:r>
              <a:rPr lang="en-US" dirty="0" smtClean="0"/>
              <a:t>The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71500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31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Rome Falls</a:t>
            </a:r>
          </a:p>
          <a:p>
            <a:pPr lvl="1"/>
            <a:r>
              <a:rPr lang="en-US" dirty="0" smtClean="0"/>
              <a:t>Former territories form independent countries</a:t>
            </a:r>
          </a:p>
          <a:p>
            <a:pPr lvl="1"/>
            <a:r>
              <a:rPr lang="en-US" dirty="0" smtClean="0"/>
              <a:t>France, Britain, German States, Spain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Feudalism develops</a:t>
            </a:r>
          </a:p>
          <a:p>
            <a:pPr lvl="1"/>
            <a:r>
              <a:rPr lang="en-US" dirty="0" smtClean="0"/>
              <a:t>Rulers give land to lords for loyalty</a:t>
            </a:r>
          </a:p>
          <a:p>
            <a:pPr lvl="1"/>
            <a:r>
              <a:rPr lang="en-US" dirty="0" smtClean="0"/>
              <a:t>Lords make up the army of the ruler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31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6572250" cy="622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26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0976"/>
            <a:ext cx="7010400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29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en-US" dirty="0" smtClean="0"/>
              <a:t>Define the following terms using your text book:</a:t>
            </a:r>
            <a:endParaRPr lang="en-US" dirty="0"/>
          </a:p>
          <a:p>
            <a:r>
              <a:rPr lang="en-US" dirty="0" smtClean="0"/>
              <a:t>Monotheism</a:t>
            </a:r>
            <a:endParaRPr lang="en-US" dirty="0" smtClean="0"/>
          </a:p>
          <a:p>
            <a:r>
              <a:rPr lang="en-US" dirty="0" smtClean="0"/>
              <a:t>Salvation </a:t>
            </a:r>
          </a:p>
          <a:p>
            <a:r>
              <a:rPr lang="en-US" dirty="0" smtClean="0"/>
              <a:t>Direct Democracy</a:t>
            </a:r>
          </a:p>
          <a:p>
            <a:r>
              <a:rPr lang="en-US" dirty="0" smtClean="0"/>
              <a:t>Republic</a:t>
            </a:r>
          </a:p>
          <a:p>
            <a:r>
              <a:rPr lang="en-US" dirty="0" smtClean="0"/>
              <a:t>Feudalism</a:t>
            </a:r>
          </a:p>
          <a:p>
            <a:pPr marL="82296" indent="0">
              <a:buNone/>
            </a:pPr>
            <a:endParaRPr lang="en-US" dirty="0" smtClean="0"/>
          </a:p>
          <a:p>
            <a:pPr lvl="5"/>
            <a:r>
              <a:rPr lang="en-US" sz="3200" dirty="0"/>
              <a:t>Page 22</a:t>
            </a:r>
          </a:p>
        </p:txBody>
      </p:sp>
    </p:spTree>
    <p:extLst>
      <p:ext uri="{BB962C8B-B14F-4D97-AF65-F5344CB8AC3E}">
        <p14:creationId xmlns:p14="http://schemas.microsoft.com/office/powerpoint/2010/main" val="305562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Crusades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European Rulers fight for the Holy Land</a:t>
            </a:r>
          </a:p>
          <a:p>
            <a:pPr lvl="1"/>
            <a:r>
              <a:rPr lang="en-US" dirty="0" smtClean="0"/>
              <a:t>Asked to by the catholic church</a:t>
            </a:r>
          </a:p>
          <a:p>
            <a:pPr lvl="1"/>
            <a:r>
              <a:rPr lang="en-US" dirty="0" smtClean="0"/>
              <a:t>Mixed success</a:t>
            </a:r>
          </a:p>
          <a:p>
            <a:pPr lvl="1"/>
            <a:r>
              <a:rPr lang="en-US" dirty="0" smtClean="0"/>
              <a:t>Eventually defeated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Contact with Asia</a:t>
            </a:r>
          </a:p>
          <a:p>
            <a:pPr lvl="1"/>
            <a:r>
              <a:rPr lang="en-US" dirty="0" smtClean="0"/>
              <a:t>Bring back new knowledge, spices, ideas, technology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97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3054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16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1524000" y="755414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200" b="1" dirty="0">
                <a:latin typeface="Verdana" pitchFamily="34" charset="0"/>
              </a:rPr>
              <a:t>Although the Crusades ultimately failed, they had important long-term effects:</a:t>
            </a: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2057400" y="2133600"/>
            <a:ext cx="4038600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34950" indent="-234950">
              <a:spcAft>
                <a:spcPts val="2800"/>
              </a:spcAft>
              <a:buFontTx/>
              <a:buChar char="•"/>
            </a:pPr>
            <a:r>
              <a:rPr lang="en-US" sz="2200" dirty="0">
                <a:latin typeface="Verdana" pitchFamily="34" charset="0"/>
              </a:rPr>
              <a:t>Europeans had closer contact with the more 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advanced Muslim civilization.</a:t>
            </a:r>
          </a:p>
          <a:p>
            <a:pPr marL="234950" indent="-234950">
              <a:spcAft>
                <a:spcPts val="2800"/>
              </a:spcAft>
              <a:buFontTx/>
              <a:buChar char="•"/>
            </a:pPr>
            <a:r>
              <a:rPr lang="en-US" sz="2200" dirty="0">
                <a:latin typeface="Verdana" pitchFamily="34" charset="0"/>
              </a:rPr>
              <a:t>Europeans learned about advanced 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technology used for navigation.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361113" y="2718542"/>
            <a:ext cx="2478087" cy="1981200"/>
            <a:chOff x="5866073" y="4028644"/>
            <a:chExt cx="2478201" cy="1981101"/>
          </a:xfrm>
        </p:grpSpPr>
        <p:sp>
          <p:nvSpPr>
            <p:cNvPr id="25605" name="AutoShape 6"/>
            <p:cNvSpPr>
              <a:spLocks noChangeArrowheads="1"/>
            </p:cNvSpPr>
            <p:nvPr/>
          </p:nvSpPr>
          <p:spPr bwMode="auto">
            <a:xfrm rot="10531314" flipH="1">
              <a:off x="5866073" y="4028644"/>
              <a:ext cx="1616913" cy="1981101"/>
            </a:xfrm>
            <a:prstGeom prst="moon">
              <a:avLst>
                <a:gd name="adj" fmla="val 38282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5" name="5-Point Star 4"/>
            <p:cNvSpPr/>
            <p:nvPr/>
          </p:nvSpPr>
          <p:spPr>
            <a:xfrm rot="2021208">
              <a:off x="7429832" y="4444548"/>
              <a:ext cx="914442" cy="914354"/>
            </a:xfrm>
            <a:prstGeom prst="star5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773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Renaissance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classical Greek and Roman works</a:t>
            </a:r>
          </a:p>
          <a:p>
            <a:endParaRPr lang="en-US" dirty="0" smtClean="0"/>
          </a:p>
          <a:p>
            <a:r>
              <a:rPr lang="en-US" dirty="0" smtClean="0"/>
              <a:t>Science, invention and the arts flourish</a:t>
            </a:r>
          </a:p>
          <a:p>
            <a:endParaRPr lang="en-US" dirty="0"/>
          </a:p>
          <a:p>
            <a:r>
              <a:rPr lang="en-US" dirty="0" smtClean="0"/>
              <a:t>Leonardo Da Vinci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19531"/>
            <a:ext cx="2668292" cy="356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34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78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931068"/>
              </p:ext>
            </p:extLst>
          </p:nvPr>
        </p:nvGraphicFramePr>
        <p:xfrm>
          <a:off x="1752600" y="762000"/>
          <a:ext cx="6858000" cy="5135705"/>
        </p:xfrm>
        <a:graphic>
          <a:graphicData uri="http://schemas.openxmlformats.org/drawingml/2006/table">
            <a:tbl>
              <a:tblPr/>
              <a:tblGrid>
                <a:gridCol w="1909763"/>
                <a:gridCol w="4948237"/>
              </a:tblGrid>
              <a:tr h="609562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The Renaissance</a:t>
                      </a:r>
                    </a:p>
                  </a:txBody>
                  <a:tcPr marL="137160" marR="137160" marT="137152" marB="1371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57686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43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Time Period</a:t>
                      </a:r>
                    </a:p>
                  </a:txBody>
                  <a:tcPr marL="137160" marR="137160" marT="137152" marB="1371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The Renaissance, a rebirth of learning in Europe, began in the 1300s.</a:t>
                      </a:r>
                    </a:p>
                  </a:txBody>
                  <a:tcPr marL="137160" marR="137160" marT="137152" marB="1371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1429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Philosophy and Art</a:t>
                      </a:r>
                    </a:p>
                  </a:txBody>
                  <a:tcPr marL="137160" marR="137160" marT="137152" marB="1371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European scholars and artists rediscovered classical Greek and Roman texts and art.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37160" marR="137160" marT="137152" marB="1371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0972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Science and Inventions</a:t>
                      </a:r>
                    </a:p>
                  </a:txBody>
                  <a:tcPr marL="137160" marR="137160" marT="137152" marB="1371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Johann Gutenberg’s printing press made more books available and boosted literacy rates.</a:t>
                      </a:r>
                    </a:p>
                  </a:txBody>
                  <a:tcPr marL="137160" marR="137160" marT="137152" marB="1371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3715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Powerful New Nation-States</a:t>
                      </a:r>
                    </a:p>
                  </a:txBody>
                  <a:tcPr marL="137160" marR="137160" marT="137152" marB="1371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The new nations—Spain, Portugal, France, and England—shifted important trade routes from the Mediterranean to the Atlantic Ocean.</a:t>
                      </a:r>
                    </a:p>
                  </a:txBody>
                  <a:tcPr marL="137160" marR="137160" marT="137152" marB="1371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29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Martin Luther 1517</a:t>
            </a:r>
          </a:p>
          <a:p>
            <a:pPr lvl="1"/>
            <a:r>
              <a:rPr lang="en-US" dirty="0" smtClean="0"/>
              <a:t>Calls for church reform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Church rejects his proposal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Luther protests	</a:t>
            </a:r>
          </a:p>
          <a:p>
            <a:pPr lvl="2"/>
            <a:r>
              <a:rPr lang="en-US" dirty="0" smtClean="0"/>
              <a:t>Therefore his followers become known as protestants</a:t>
            </a:r>
          </a:p>
          <a:p>
            <a:pPr lvl="2"/>
            <a:endParaRPr lang="en-US" dirty="0"/>
          </a:p>
          <a:p>
            <a:pPr lvl="8"/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85800"/>
            <a:ext cx="234886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33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Locke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Natural Rights – rights that belong to every human from birth</a:t>
            </a:r>
          </a:p>
          <a:p>
            <a:pPr lvl="1"/>
            <a:r>
              <a:rPr lang="en-US" sz="2400" dirty="0" smtClean="0"/>
              <a:t>Life, liberty and property</a:t>
            </a:r>
          </a:p>
          <a:p>
            <a:pPr lvl="1"/>
            <a:r>
              <a:rPr lang="en-US" sz="2400" dirty="0" smtClean="0"/>
              <a:t>Inalienable</a:t>
            </a:r>
            <a:endParaRPr lang="en-US" sz="2800" dirty="0"/>
          </a:p>
          <a:p>
            <a:r>
              <a:rPr lang="en-US" sz="2800" dirty="0" smtClean="0"/>
              <a:t>Declaration of Independences says:</a:t>
            </a:r>
          </a:p>
          <a:p>
            <a:pPr lvl="1"/>
            <a:r>
              <a:rPr lang="en-US" sz="2400" dirty="0" smtClean="0"/>
              <a:t>Life, liberty and the pursuit of ___________.</a:t>
            </a:r>
          </a:p>
          <a:p>
            <a:pPr lvl="1"/>
            <a:r>
              <a:rPr lang="en-US" sz="2400" dirty="0" smtClean="0"/>
              <a:t>Why are they different???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19600"/>
            <a:ext cx="17526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38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Baron de Montesquieu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Separation of powers – division of the government powers into separate branches</a:t>
            </a:r>
            <a:endParaRPr lang="en-US" dirty="0"/>
          </a:p>
          <a:p>
            <a:pPr lvl="1"/>
            <a:r>
              <a:rPr lang="en-US" dirty="0" smtClean="0"/>
              <a:t>Protects rights of the people from stopping one person/group from gaining too much power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267200"/>
            <a:ext cx="15240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78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the Crusades affect Europe?</a:t>
            </a:r>
          </a:p>
          <a:p>
            <a:pPr marL="82296" indent="0">
              <a:buNone/>
            </a:pPr>
            <a:endParaRPr lang="en-US" dirty="0" smtClean="0"/>
          </a:p>
          <a:p>
            <a:r>
              <a:rPr lang="en-US" dirty="0" smtClean="0"/>
              <a:t>What ideas from Locke do we use today?</a:t>
            </a:r>
          </a:p>
          <a:p>
            <a:pPr marL="82296" indent="0">
              <a:buNone/>
            </a:pPr>
            <a:endParaRPr lang="en-US" dirty="0" smtClean="0"/>
          </a:p>
          <a:p>
            <a:r>
              <a:rPr lang="en-US" dirty="0" smtClean="0"/>
              <a:t>What ideas from Montesquieu do we use today?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12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1845"/>
            <a:ext cx="7498080" cy="1143000"/>
          </a:xfrm>
        </p:spPr>
        <p:txBody>
          <a:bodyPr/>
          <a:lstStyle/>
          <a:p>
            <a:r>
              <a:rPr lang="en-US" b="1" u="sng" dirty="0" smtClean="0"/>
              <a:t>Religions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19200"/>
            <a:ext cx="7498080" cy="4800600"/>
          </a:xfrm>
        </p:spPr>
        <p:txBody>
          <a:bodyPr/>
          <a:lstStyle/>
          <a:p>
            <a:r>
              <a:rPr lang="en-US" sz="2800" u="sng" dirty="0" smtClean="0"/>
              <a:t>Judaism and Christianity Influence Europe</a:t>
            </a:r>
          </a:p>
          <a:p>
            <a:pPr lvl="1"/>
            <a:r>
              <a:rPr lang="en-US" sz="2000" dirty="0"/>
              <a:t>European beliefs and values were influenced by Judaism and Christianity, </a:t>
            </a:r>
            <a:r>
              <a:rPr lang="en-US" sz="2000" dirty="0" smtClean="0"/>
              <a:t> collectively </a:t>
            </a:r>
            <a:r>
              <a:rPr lang="en-US" sz="2000" dirty="0"/>
              <a:t>referred to as the Judeo-Christian tradition. </a:t>
            </a:r>
            <a:endParaRPr lang="en-US" dirty="0" smtClean="0"/>
          </a:p>
          <a:p>
            <a:pPr lvl="2"/>
            <a:r>
              <a:rPr lang="en-US" u="sng" dirty="0" smtClean="0"/>
              <a:t>Monotheism</a:t>
            </a:r>
          </a:p>
          <a:p>
            <a:pPr lvl="2"/>
            <a:r>
              <a:rPr lang="en-US" dirty="0" smtClean="0"/>
              <a:t>Salvation</a:t>
            </a:r>
          </a:p>
          <a:p>
            <a:pPr lvl="2"/>
            <a:r>
              <a:rPr lang="en-US" u="sng" dirty="0" smtClean="0"/>
              <a:t>Moral Codes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02336" lvl="1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997571"/>
            <a:ext cx="1881759" cy="2497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19600"/>
            <a:ext cx="176657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67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Judaism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Around 1700 B.C., a system of beliefs called Judaism arose among the Israelites, a nomadic people of the Middle East</a:t>
            </a:r>
            <a:r>
              <a:rPr lang="en-US" sz="2800" dirty="0" smtClean="0"/>
              <a:t>.</a:t>
            </a:r>
            <a:endParaRPr lang="en-US" dirty="0" smtClean="0"/>
          </a:p>
          <a:p>
            <a:pPr lvl="1"/>
            <a:r>
              <a:rPr lang="en-US" sz="2400" dirty="0"/>
              <a:t>Judaism was the first major world religion to teach monotheism.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562600"/>
            <a:ext cx="73882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515" y="3505200"/>
            <a:ext cx="1841310" cy="184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77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78486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40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563806" y="16764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u="sng" dirty="0">
                <a:latin typeface="Verdana" pitchFamily="34" charset="0"/>
              </a:rPr>
              <a:t>Judaism and Christianity shaped European religious and moral thinking.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447800" y="55626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Greek and Roman ideas would later deeply influence the founders of the United States.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563806" y="35052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At the same time, 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ancient Greek and Roman ideas shaped European political traditions.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259239" y="2828499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267200" y="47244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47800" y="3048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Influence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045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3" grpId="0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Greek Democracy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Athens </a:t>
            </a:r>
          </a:p>
          <a:p>
            <a:pPr lvl="1"/>
            <a:r>
              <a:rPr lang="en-US" dirty="0" smtClean="0"/>
              <a:t>known as birthplace</a:t>
            </a:r>
          </a:p>
          <a:p>
            <a:endParaRPr lang="en-US" dirty="0"/>
          </a:p>
          <a:p>
            <a:r>
              <a:rPr lang="en-US" u="sng" dirty="0" smtClean="0"/>
              <a:t>Direct Democracy</a:t>
            </a:r>
          </a:p>
          <a:p>
            <a:pPr lvl="1"/>
            <a:r>
              <a:rPr lang="en-US" u="sng" dirty="0" smtClean="0"/>
              <a:t>Ordinary citizens took part in government</a:t>
            </a:r>
          </a:p>
          <a:p>
            <a:pPr lvl="1"/>
            <a:r>
              <a:rPr lang="en-US" dirty="0" smtClean="0"/>
              <a:t>Women, slaves and foreigners could not participate</a:t>
            </a:r>
          </a:p>
          <a:p>
            <a:pPr marL="402336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18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4876800"/>
            <a:ext cx="38100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Ancient Ruins in Athens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85800"/>
            <a:ext cx="6172200" cy="402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71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The Roman Republic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 smtClean="0"/>
              <a:t>Republic</a:t>
            </a:r>
          </a:p>
          <a:p>
            <a:pPr lvl="1"/>
            <a:r>
              <a:rPr lang="en-US" u="sng" dirty="0" smtClean="0"/>
              <a:t>When people choose others to represent their interests</a:t>
            </a:r>
          </a:p>
          <a:p>
            <a:endParaRPr lang="en-US" dirty="0"/>
          </a:p>
          <a:p>
            <a:r>
              <a:rPr lang="en-US" u="sng" dirty="0" smtClean="0"/>
              <a:t>Roman Law</a:t>
            </a:r>
          </a:p>
          <a:p>
            <a:pPr lvl="1"/>
            <a:r>
              <a:rPr lang="en-US" u="sng" dirty="0" smtClean="0"/>
              <a:t>Everyone equal under the law</a:t>
            </a:r>
          </a:p>
          <a:p>
            <a:pPr lvl="1"/>
            <a:r>
              <a:rPr lang="en-US" u="sng" dirty="0" smtClean="0"/>
              <a:t>Innocent until proven guilty</a:t>
            </a:r>
          </a:p>
          <a:p>
            <a:endParaRPr lang="en-US" dirty="0"/>
          </a:p>
          <a:p>
            <a:r>
              <a:rPr lang="en-US" dirty="0" smtClean="0"/>
              <a:t>Republic collapses after civil wars</a:t>
            </a:r>
          </a:p>
          <a:p>
            <a:pPr lvl="1"/>
            <a:r>
              <a:rPr lang="en-US" dirty="0" smtClean="0"/>
              <a:t>Octavian declares himself emperor for life</a:t>
            </a:r>
          </a:p>
        </p:txBody>
      </p:sp>
    </p:spTree>
    <p:extLst>
      <p:ext uri="{BB962C8B-B14F-4D97-AF65-F5344CB8AC3E}">
        <p14:creationId xmlns:p14="http://schemas.microsoft.com/office/powerpoint/2010/main" val="44894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1214</TotalTime>
  <Words>617</Words>
  <Application>Microsoft Office PowerPoint</Application>
  <PresentationFormat>On-screen Show (4:3)</PresentationFormat>
  <Paragraphs>127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Solstice</vt:lpstr>
      <vt:lpstr>European History Overview</vt:lpstr>
      <vt:lpstr>Opening Activity</vt:lpstr>
      <vt:lpstr>Religions</vt:lpstr>
      <vt:lpstr>Judaism</vt:lpstr>
      <vt:lpstr>PowerPoint Presentation</vt:lpstr>
      <vt:lpstr>PowerPoint Presentation</vt:lpstr>
      <vt:lpstr>Greek Democracy</vt:lpstr>
      <vt:lpstr>Ancient Ruins in Athens</vt:lpstr>
      <vt:lpstr>The Roman Republic</vt:lpstr>
      <vt:lpstr>PowerPoint Presentation</vt:lpstr>
      <vt:lpstr>PowerPoint Presentation</vt:lpstr>
      <vt:lpstr>PowerPoint Presentation</vt:lpstr>
      <vt:lpstr>Rome’s Decline</vt:lpstr>
      <vt:lpstr>Attila the Hun</vt:lpstr>
      <vt:lpstr>Closing Questions</vt:lpstr>
      <vt:lpstr>The Middle Ages</vt:lpstr>
      <vt:lpstr>The Middle Ages</vt:lpstr>
      <vt:lpstr>PowerPoint Presentation</vt:lpstr>
      <vt:lpstr>PowerPoint Presentation</vt:lpstr>
      <vt:lpstr>The Crusades</vt:lpstr>
      <vt:lpstr>PowerPoint Presentation</vt:lpstr>
      <vt:lpstr>PowerPoint Presentation</vt:lpstr>
      <vt:lpstr>The Renaissance</vt:lpstr>
      <vt:lpstr>PowerPoint Presentation</vt:lpstr>
      <vt:lpstr>The Reformation</vt:lpstr>
      <vt:lpstr>John Locke</vt:lpstr>
      <vt:lpstr>Baron de Montesquieu</vt:lpstr>
      <vt:lpstr>Discussion Questions</vt:lpstr>
    </vt:vector>
  </TitlesOfParts>
  <Company>Muhlenberg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Heritage</dc:title>
  <dc:creator>kellers</dc:creator>
  <cp:lastModifiedBy>Keller, Scott</cp:lastModifiedBy>
  <cp:revision>18</cp:revision>
  <dcterms:created xsi:type="dcterms:W3CDTF">2010-09-02T19:38:50Z</dcterms:created>
  <dcterms:modified xsi:type="dcterms:W3CDTF">2013-09-09T18:43:40Z</dcterms:modified>
</cp:coreProperties>
</file>